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62" r:id="rId2"/>
    <p:sldId id="280" r:id="rId3"/>
    <p:sldId id="267" r:id="rId4"/>
    <p:sldId id="269" r:id="rId5"/>
    <p:sldId id="263" r:id="rId6"/>
    <p:sldId id="271" r:id="rId7"/>
    <p:sldId id="265" r:id="rId8"/>
    <p:sldId id="264" r:id="rId9"/>
    <p:sldId id="266" r:id="rId10"/>
    <p:sldId id="279" r:id="rId11"/>
    <p:sldId id="256" r:id="rId12"/>
    <p:sldId id="257" r:id="rId13"/>
    <p:sldId id="258" r:id="rId14"/>
    <p:sldId id="259" r:id="rId15"/>
    <p:sldId id="261" r:id="rId16"/>
    <p:sldId id="260" r:id="rId17"/>
    <p:sldId id="282" r:id="rId18"/>
    <p:sldId id="283" r:id="rId19"/>
    <p:sldId id="281" r:id="rId20"/>
    <p:sldId id="272" r:id="rId21"/>
    <p:sldId id="278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93" autoAdjust="0"/>
    <p:restoredTop sz="70981" autoAdjust="0"/>
  </p:normalViewPr>
  <p:slideViewPr>
    <p:cSldViewPr snapToGrid="0">
      <p:cViewPr varScale="1">
        <p:scale>
          <a:sx n="70" d="100"/>
          <a:sy n="70" d="100"/>
        </p:scale>
        <p:origin x="1075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371798-7927-4066-B6EA-08AFA9919029}" type="datetimeFigureOut">
              <a:rPr lang="fr-CH" smtClean="0"/>
              <a:t>07.03.2023</a:t>
            </a:fld>
            <a:endParaRPr lang="fr-C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E48EDF-DC84-4EDA-AF4D-97FBE98DD50E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5184044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E48EDF-DC84-4EDA-AF4D-97FBE98DD50E}" type="slidenum">
              <a:rPr lang="fr-CH" smtClean="0"/>
              <a:t>1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1488691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H" dirty="0"/>
              <a:t>Cotisations : 2022 = 6800. Forte baisse en raison du nombre de membres et baisse du montant. </a:t>
            </a:r>
          </a:p>
          <a:p>
            <a:r>
              <a:rPr lang="fr-CH" dirty="0"/>
              <a:t>Recettes attendues en comptant cotisation linéaire à 20.- CHF et ~80% de paiement.</a:t>
            </a:r>
          </a:p>
          <a:p>
            <a:r>
              <a:rPr lang="fr-CH" dirty="0"/>
              <a:t>Le déficit correspond globalement à l’ensemble des dépenses hors Hors-Texte. </a:t>
            </a:r>
          </a:p>
          <a:p>
            <a:r>
              <a:rPr lang="fr-CH" dirty="0"/>
              <a:t>Ceci ferait terminer notre trésorerie légèrement sous 20’000 CHF soit 2 à 3 ans de dépenses.</a:t>
            </a:r>
          </a:p>
          <a:p>
            <a:r>
              <a:rPr lang="fr-CH" dirty="0"/>
              <a:t>Il faudrait une cotisation de 40.- pour les actifs pour équilibrer les comptes. C’est ce qu’on demande pour 2024.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E48EDF-DC84-4EDA-AF4D-97FBE98DD50E}" type="slidenum">
              <a:rPr lang="fr-CH" smtClean="0"/>
              <a:t>17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74538190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H" dirty="0"/>
              <a:t>20.- CHF couvrent les frais d’impression et d’envoi de Hors-Texte.</a:t>
            </a:r>
          </a:p>
          <a:p>
            <a:endParaRPr lang="fr-CH" dirty="0"/>
          </a:p>
          <a:p>
            <a:r>
              <a:rPr lang="fr-CH" dirty="0" err="1"/>
              <a:t>Biblioromandie</a:t>
            </a:r>
            <a:r>
              <a:rPr lang="fr-CH" dirty="0"/>
              <a:t> : individuel 30.-, étudiant/AVS/etc. 10.-</a:t>
            </a:r>
          </a:p>
          <a:p>
            <a:r>
              <a:rPr lang="fr-CH" dirty="0" err="1"/>
              <a:t>Bibliostschweiz</a:t>
            </a:r>
            <a:r>
              <a:rPr lang="fr-CH" dirty="0"/>
              <a:t> : individuel 25.-, étudiant 0.-</a:t>
            </a:r>
          </a:p>
          <a:p>
            <a:r>
              <a:rPr lang="fr-CH" dirty="0"/>
              <a:t>GRBV : individuel 70.-, étudiant/AVS/etc. 0.-</a:t>
            </a:r>
          </a:p>
          <a:p>
            <a:r>
              <a:rPr lang="fr-CH" dirty="0"/>
              <a:t>BAD-SI : individuel 10.-, étudiant/AVS etc. 0.-</a:t>
            </a:r>
          </a:p>
          <a:p>
            <a:endParaRPr lang="fr-CH" dirty="0"/>
          </a:p>
          <a:p>
            <a:r>
              <a:rPr lang="fr-CH" dirty="0"/>
              <a:t>Avec le modèle 2024, nous aurions un revenu de (110 actifs, 10 chômage, 10 étudiants, 10 retraités) : 5000.- en cotisations (couvre approximativement déficit).</a:t>
            </a:r>
            <a:endParaRPr lang="en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E48EDF-DC84-4EDA-AF4D-97FBE98DD50E}" type="slidenum">
              <a:rPr lang="fr-CH" smtClean="0"/>
              <a:t>18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69178054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H" dirty="0"/>
              <a:t>Raphaël </a:t>
            </a:r>
            <a:r>
              <a:rPr lang="fr-CH" dirty="0" err="1"/>
              <a:t>Grolimund</a:t>
            </a:r>
            <a:r>
              <a:rPr lang="fr-CH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E48EDF-DC84-4EDA-AF4D-97FBE98DD50E}" type="slidenum">
              <a:rPr lang="fr-CH" smtClean="0"/>
              <a:t>20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0291317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E48EDF-DC84-4EDA-AF4D-97FBE98DD50E}" type="slidenum">
              <a:rPr lang="fr-CH" smtClean="0"/>
              <a:t>6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9134482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H" dirty="0"/>
              <a:t>Note: </a:t>
            </a:r>
            <a:r>
              <a:rPr lang="fr-CH" dirty="0" err="1"/>
              <a:t>Bibliosuisse</a:t>
            </a:r>
            <a:r>
              <a:rPr lang="fr-CH" dirty="0"/>
              <a:t> offre des bourses pour l’IFLA.</a:t>
            </a:r>
            <a:endParaRPr lang="en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E48EDF-DC84-4EDA-AF4D-97FBE98DD50E}" type="slidenum">
              <a:rPr lang="fr-CH" smtClean="0"/>
              <a:t>7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1070083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H" dirty="0"/>
              <a:t>Remerciements chaleureux aux deux équipes, qui travaillent dans des conditions difficiles.</a:t>
            </a:r>
          </a:p>
          <a:p>
            <a:endParaRPr lang="fr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E48EDF-DC84-4EDA-AF4D-97FBE98DD50E}" type="slidenum">
              <a:rPr lang="fr-CH" smtClean="0"/>
              <a:t>8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7479311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E48EDF-DC84-4EDA-AF4D-97FBE98DD50E}" type="slidenum">
              <a:rPr lang="fr-CH" smtClean="0"/>
              <a:t>9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8750356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E48EDF-DC84-4EDA-AF4D-97FBE98DD50E}" type="slidenum">
              <a:rPr lang="fr-CH" smtClean="0"/>
              <a:t>10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9597047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E48EDF-DC84-4EDA-AF4D-97FBE98DD50E}" type="slidenum">
              <a:rPr lang="fr-CH" smtClean="0"/>
              <a:t>12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2801146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E48EDF-DC84-4EDA-AF4D-97FBE98DD50E}" type="slidenum">
              <a:rPr lang="fr-CH" smtClean="0"/>
              <a:t>13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9702502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H" dirty="0"/>
              <a:t>Décès Alain </a:t>
            </a:r>
            <a:r>
              <a:rPr lang="fr-CH" dirty="0" err="1"/>
              <a:t>Jacquesson</a:t>
            </a:r>
            <a:r>
              <a:rPr lang="fr-CH" dirty="0"/>
              <a:t> et Hanna </a:t>
            </a:r>
            <a:r>
              <a:rPr lang="fr-CH" dirty="0" err="1"/>
              <a:t>Neet</a:t>
            </a:r>
            <a:r>
              <a:rPr lang="fr-CH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E48EDF-DC84-4EDA-AF4D-97FBE98DD50E}" type="slidenum">
              <a:rPr lang="fr-CH" smtClean="0"/>
              <a:t>16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7657849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9D6A37-A5C5-4314-9781-A8C2ECE303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8720AC-80A5-4596-8CCD-E9B174AF33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CE4072-2134-47F7-BCC5-A2A93090AA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C42A4-D52D-4F60-B909-FEAEBF5BC3E8}" type="datetimeFigureOut">
              <a:rPr lang="en-GB" smtClean="0"/>
              <a:t>07/03/2023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246D7F-CD8F-4244-95B7-964E3B1860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2F3132-919A-4668-B859-9DB201D7FD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38E99-B234-46A7-9D4C-CB36F9D6F0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8693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3237AA-BAC9-4203-857B-1D57EFF376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C437FAE-A14D-4E55-A230-27D2DF76E8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F16A04-7765-4A22-844F-557985D2B8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C42A4-D52D-4F60-B909-FEAEBF5BC3E8}" type="datetimeFigureOut">
              <a:rPr lang="en-GB" smtClean="0"/>
              <a:t>07/03/2023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4C1FDA-5694-4C56-B12F-F4E1DF312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C8D967-154B-4903-928A-84B7B1326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38E99-B234-46A7-9D4C-CB36F9D6F0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3581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49E8A53-2C14-4397-A15A-CE473DA5C2E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B764AF-89AE-4E76-B808-A8123F96E2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08B902-20D1-45B1-80B3-0098AC3080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C42A4-D52D-4F60-B909-FEAEBF5BC3E8}" type="datetimeFigureOut">
              <a:rPr lang="en-GB" smtClean="0"/>
              <a:t>07/03/2023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3441B6-BF12-442E-8A07-728F401372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88A588-A0F6-43C1-8F21-7FCC0AE4D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38E99-B234-46A7-9D4C-CB36F9D6F0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1230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FFCC40-88E5-4AF7-82F9-C887E00AFB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1CB31F-2C0C-4AE3-ABBD-B48A91A380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332F93-B40B-4C8C-A33B-98E082796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C42A4-D52D-4F60-B909-FEAEBF5BC3E8}" type="datetimeFigureOut">
              <a:rPr lang="en-GB" smtClean="0"/>
              <a:t>07/03/2023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1955CB-FAA1-4C82-A68C-215EDED2BE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E0149F-1280-4C95-9D0C-E55019ED76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38E99-B234-46A7-9D4C-CB36F9D6F0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8939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DD87D3-98BB-431A-ACE3-E8E7FF190F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76E15A-B7BD-4028-B71A-76FCA24C94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05712A-1308-449B-819D-280B2C89E1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C42A4-D52D-4F60-B909-FEAEBF5BC3E8}" type="datetimeFigureOut">
              <a:rPr lang="en-GB" smtClean="0"/>
              <a:t>07/03/2023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5D4899-BF06-4F62-B2AB-D79AF86673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7C19BF-831E-4EA7-B40E-EA03277914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38E99-B234-46A7-9D4C-CB36F9D6F0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6729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747A4C-B625-4859-99FA-99DA4C23BE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355FCB-9ED4-4DE3-B84A-6B7EE2C852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6AC885-1B81-416F-AA80-0D40F51C5C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C74ED6-538C-433D-B629-D7566572D3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C42A4-D52D-4F60-B909-FEAEBF5BC3E8}" type="datetimeFigureOut">
              <a:rPr lang="en-GB" smtClean="0"/>
              <a:t>07/03/2023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C707EF-A693-42F5-84C6-E58C29E8A1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28DE11-B8D1-423D-A653-8917C3BC7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38E99-B234-46A7-9D4C-CB36F9D6F0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0425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4D0B1A-D782-4B41-8116-2459CD9D7C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403371-210B-400E-99CB-3B7E4CB992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125822-2AC2-44B8-8DFF-F54BBC3035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EE6D662-FDE0-4999-B1BF-2F8D35470A5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BC332C8-8327-4AF1-AD51-26423AD9D5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A99A8C1-45D2-4D0F-BC1A-2CA93188D0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C42A4-D52D-4F60-B909-FEAEBF5BC3E8}" type="datetimeFigureOut">
              <a:rPr lang="en-GB" smtClean="0"/>
              <a:t>07/03/2023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23CE6AA-51C9-4477-893F-093F02E07C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0453C95-3F8E-4EFD-A53C-E7D588B41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38E99-B234-46A7-9D4C-CB36F9D6F0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6670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835F3E-70CA-426A-912B-DF3A5423C0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58A150A-51AE-4454-B04D-8554FBCC1E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C42A4-D52D-4F60-B909-FEAEBF5BC3E8}" type="datetimeFigureOut">
              <a:rPr lang="en-GB" smtClean="0"/>
              <a:t>07/03/2023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FFEB506-CC4E-4474-813C-41B8C0A7B0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D92B47-60FC-4550-B944-8C540CB2B0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38E99-B234-46A7-9D4C-CB36F9D6F0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5177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618BB5-5486-4CB6-B4E2-D5C874250C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C42A4-D52D-4F60-B909-FEAEBF5BC3E8}" type="datetimeFigureOut">
              <a:rPr lang="en-GB" smtClean="0"/>
              <a:t>07/03/2023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45FBBE-8FE8-4C27-8015-83D320A888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5BB0DE-57B1-4929-ACDC-BE05F5A7D4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38E99-B234-46A7-9D4C-CB36F9D6F0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6819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FC2E78-3DB3-4996-8901-90A73E81D0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013617-B1C6-487E-B01B-A548897791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C91E71-9520-4626-B36C-CFA4593E5B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4458C4-1A58-4DBA-8015-296779FEB7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C42A4-D52D-4F60-B909-FEAEBF5BC3E8}" type="datetimeFigureOut">
              <a:rPr lang="en-GB" smtClean="0"/>
              <a:t>07/03/2023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7DF678-016F-4D18-9EB0-F5A25BE1C4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7EB950-C616-414D-98FA-1C8CE620BD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38E99-B234-46A7-9D4C-CB36F9D6F0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702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ED1867-D7CF-4B0F-BB41-51F7629F08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5B60110-5560-4390-88FB-A5BCB310C75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1521C6-9C65-4852-82C3-710ED67B35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75562B-7127-45EC-9D8B-A69ED79487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C42A4-D52D-4F60-B909-FEAEBF5BC3E8}" type="datetimeFigureOut">
              <a:rPr lang="en-GB" smtClean="0"/>
              <a:t>07/03/2023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51798C-8CA8-4F9F-A2BD-9DBF14DBB8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A7B828-5C08-4D4A-B8B9-FAAB42624E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38E99-B234-46A7-9D4C-CB36F9D6F0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6041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DC52122-D532-4F6D-BE9C-99E55F31D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87F0A5-BC8B-4561-87C5-4928F8A97C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D114D9-5534-4EA3-A7D4-2D16AA380C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9C42A4-D52D-4F60-B909-FEAEBF5BC3E8}" type="datetimeFigureOut">
              <a:rPr lang="en-GB" smtClean="0"/>
              <a:t>07/03/2023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553D35-A6F6-4851-AE52-8C9C6B9B7D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C0026F-6CD3-46BC-B627-71CAB86C72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738E99-B234-46A7-9D4C-CB36F9D6F0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8861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gbd.ch/association/assemblee-generale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6AE700-192F-44B6-ABA6-8E2DA64EF8F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H" dirty="0"/>
              <a:t>Assemblée générale 2023 </a:t>
            </a:r>
            <a:br>
              <a:rPr lang="fr-CH" dirty="0"/>
            </a:br>
            <a:r>
              <a:rPr lang="fr-CH" dirty="0"/>
              <a:t>de l’AGBD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462C268-52DC-4EA8-919B-82F0CCA80912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4460" y="4384199"/>
            <a:ext cx="7703080" cy="1524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96253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FA3758-75D9-40EA-8810-A4DF6005E9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Activités</a:t>
            </a:r>
            <a:r>
              <a:rPr lang="en-GB" dirty="0"/>
              <a:t> début 2023</a:t>
            </a:r>
            <a:endParaRPr lang="fr-CH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9AEAF4-DFA9-479D-8366-15B995A35B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Visite</a:t>
            </a:r>
            <a:r>
              <a:rPr lang="en-GB" dirty="0"/>
              <a:t> </a:t>
            </a:r>
            <a:r>
              <a:rPr lang="en-GB" dirty="0" err="1"/>
              <a:t>guidée</a:t>
            </a:r>
            <a:r>
              <a:rPr lang="en-GB" dirty="0"/>
              <a:t> de la nouvelle </a:t>
            </a:r>
            <a:r>
              <a:rPr lang="en-GB" dirty="0" err="1"/>
              <a:t>aile</a:t>
            </a:r>
            <a:r>
              <a:rPr lang="en-GB" dirty="0"/>
              <a:t> Jura de la BUNIGE Bastions (30 mars).</a:t>
            </a:r>
          </a:p>
          <a:p>
            <a:endParaRPr lang="en-GB" dirty="0"/>
          </a:p>
          <a:p>
            <a:r>
              <a:rPr lang="en-GB" dirty="0" err="1"/>
              <a:t>Présentation</a:t>
            </a:r>
            <a:r>
              <a:rPr lang="en-GB" dirty="0"/>
              <a:t> du travail de bachelor </a:t>
            </a:r>
            <a:r>
              <a:rPr lang="en-GB" dirty="0" err="1"/>
              <a:t>d’Agnès</a:t>
            </a:r>
            <a:r>
              <a:rPr lang="en-GB" dirty="0"/>
              <a:t> Küpfer et Nadia Brandt-</a:t>
            </a:r>
            <a:r>
              <a:rPr lang="en-GB" dirty="0" err="1"/>
              <a:t>dit</a:t>
            </a:r>
            <a:r>
              <a:rPr lang="en-GB" dirty="0"/>
              <a:t>-</a:t>
            </a:r>
            <a:r>
              <a:rPr lang="en-GB" dirty="0" err="1"/>
              <a:t>Grieurin</a:t>
            </a:r>
            <a:r>
              <a:rPr lang="en-GB" dirty="0"/>
              <a:t> (date à </a:t>
            </a:r>
            <a:r>
              <a:rPr lang="en-GB" dirty="0" err="1"/>
              <a:t>déterminer</a:t>
            </a:r>
            <a:r>
              <a:rPr lang="en-GB" dirty="0"/>
              <a:t>).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09770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8C15FED-02B3-458E-8976-AE6C670F06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/>
              <a:t>Finances et membres</a:t>
            </a:r>
          </a:p>
        </p:txBody>
      </p:sp>
      <p:sp>
        <p:nvSpPr>
          <p:cNvPr id="2" name="Espace réservé du texte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H" dirty="0"/>
              <a:t>Comptes 2022</a:t>
            </a:r>
          </a:p>
          <a:p>
            <a:r>
              <a:rPr lang="fr-CH" dirty="0"/>
              <a:t>Membres et budget 2023</a:t>
            </a:r>
          </a:p>
          <a:p>
            <a:r>
              <a:rPr lang="fr-CH" dirty="0"/>
              <a:t>Rapport des vérificateurs des comptes</a:t>
            </a:r>
          </a:p>
        </p:txBody>
      </p:sp>
    </p:spTree>
    <p:extLst>
      <p:ext uri="{BB962C8B-B14F-4D97-AF65-F5344CB8AC3E}">
        <p14:creationId xmlns:p14="http://schemas.microsoft.com/office/powerpoint/2010/main" val="7690205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265D23A-1368-DE76-9396-CFAD5315C04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779" y="1243584"/>
            <a:ext cx="10563935" cy="310765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F50969C-C37C-256C-7D4D-67C7FA998FF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684" y="4532922"/>
            <a:ext cx="10346758" cy="392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31384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0C1AA81-67B3-410D-AC32-4EA3F3DFE293}"/>
              </a:ext>
            </a:extLst>
          </p:cNvPr>
          <p:cNvSpPr txBox="1"/>
          <p:nvPr/>
        </p:nvSpPr>
        <p:spPr>
          <a:xfrm>
            <a:off x="9392720" y="272609"/>
            <a:ext cx="279928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CH" sz="1700" dirty="0"/>
          </a:p>
          <a:p>
            <a:r>
              <a:rPr lang="fr-CH" sz="1700" dirty="0"/>
              <a:t>Compte + frais BVR</a:t>
            </a:r>
          </a:p>
          <a:p>
            <a:endParaRPr lang="fr-CH" sz="1700" dirty="0"/>
          </a:p>
          <a:p>
            <a:endParaRPr lang="fr-CH" sz="1700" dirty="0"/>
          </a:p>
          <a:p>
            <a:r>
              <a:rPr lang="fr-CH" sz="1700" dirty="0"/>
              <a:t>Bourses IFLA</a:t>
            </a:r>
          </a:p>
          <a:p>
            <a:endParaRPr lang="fr-CH" sz="1700" dirty="0"/>
          </a:p>
          <a:p>
            <a:r>
              <a:rPr lang="fr-CH" sz="1700" dirty="0"/>
              <a:t>IFLA + AIFBD</a:t>
            </a:r>
          </a:p>
          <a:p>
            <a:endParaRPr lang="fr-CH" sz="17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C2C71EF-77EA-46B2-9892-C4AA9EF08107}"/>
              </a:ext>
            </a:extLst>
          </p:cNvPr>
          <p:cNvSpPr txBox="1"/>
          <p:nvPr/>
        </p:nvSpPr>
        <p:spPr>
          <a:xfrm>
            <a:off x="9443925" y="4620768"/>
            <a:ext cx="264566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1700" dirty="0"/>
          </a:p>
          <a:p>
            <a:endParaRPr lang="en-GB" sz="17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CB4DC08-CD88-E555-E84F-50A093B1EEA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545" y="0"/>
            <a:ext cx="901717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37700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60A8B1C-891F-5E47-6798-BCA6E4FFEE5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580" y="1810178"/>
            <a:ext cx="9030956" cy="206721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C5AE645-E07E-FC23-A16E-083B08CF280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102" y="3877390"/>
            <a:ext cx="9021434" cy="1228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4992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D18DCD-D110-43BA-8D54-B021280BA3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/>
              <a:t>Rapport des vérificateurs de comptes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0AC4E0-2281-4767-BA04-6CFB1F5C0F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490881"/>
          </a:xfrm>
        </p:spPr>
        <p:txBody>
          <a:bodyPr>
            <a:normAutofit/>
          </a:bodyPr>
          <a:lstStyle/>
          <a:p>
            <a:r>
              <a:rPr lang="fr-CH" dirty="0"/>
              <a:t>Rapport de Nimrod Ben-Zeev et Michel Gorin</a:t>
            </a:r>
          </a:p>
          <a:p>
            <a:r>
              <a:rPr lang="fr-CH" dirty="0"/>
              <a:t>Commentaires et questions de l’assemblée (signalez-vous)</a:t>
            </a:r>
          </a:p>
          <a:p>
            <a:r>
              <a:rPr lang="fr-CH" dirty="0"/>
              <a:t>Vote</a:t>
            </a:r>
          </a:p>
          <a:p>
            <a:r>
              <a:rPr lang="fr-CH" dirty="0"/>
              <a:t>Renouvellement des vérificateurs de comptes</a:t>
            </a:r>
          </a:p>
        </p:txBody>
      </p:sp>
    </p:spTree>
    <p:extLst>
      <p:ext uri="{BB962C8B-B14F-4D97-AF65-F5344CB8AC3E}">
        <p14:creationId xmlns:p14="http://schemas.microsoft.com/office/powerpoint/2010/main" val="5781374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DB93F95-4E53-4BCC-BB31-C432781FEE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Membres</a:t>
            </a:r>
            <a:r>
              <a:rPr lang="en-GB" dirty="0"/>
              <a:t> 2022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65CE4C3-24EE-4A04-AA09-6CD1EF22797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CH" dirty="0"/>
              <a:t>218 membres en 2022</a:t>
            </a:r>
          </a:p>
          <a:p>
            <a:pPr lvl="1"/>
            <a:r>
              <a:rPr lang="fr-CH" dirty="0"/>
              <a:t>183 membres en activité</a:t>
            </a:r>
          </a:p>
          <a:p>
            <a:pPr lvl="1"/>
            <a:r>
              <a:rPr lang="fr-CH" dirty="0"/>
              <a:t>28 membres </a:t>
            </a:r>
            <a:r>
              <a:rPr lang="fr-CH" dirty="0" err="1"/>
              <a:t>retraité·e·s</a:t>
            </a:r>
            <a:endParaRPr lang="fr-CH" dirty="0"/>
          </a:p>
          <a:p>
            <a:pPr lvl="1"/>
            <a:r>
              <a:rPr lang="fr-CH" dirty="0"/>
              <a:t>7 membres d’honneur ou à vie</a:t>
            </a:r>
          </a:p>
          <a:p>
            <a:pPr lvl="1"/>
            <a:endParaRPr lang="fr-CH" dirty="0"/>
          </a:p>
          <a:p>
            <a:r>
              <a:rPr lang="fr-CH" dirty="0"/>
              <a:t>36 abonnements Hors-Texte en 2022</a:t>
            </a:r>
          </a:p>
          <a:p>
            <a:pPr lvl="1"/>
            <a:r>
              <a:rPr lang="fr-CH" dirty="0"/>
              <a:t>26 payants</a:t>
            </a:r>
          </a:p>
          <a:p>
            <a:pPr lvl="1"/>
            <a:r>
              <a:rPr lang="fr-CH" dirty="0"/>
              <a:t>10 gratuits</a:t>
            </a:r>
          </a:p>
          <a:p>
            <a:pPr lvl="1"/>
            <a:endParaRPr lang="fr-CH" dirty="0"/>
          </a:p>
          <a:p>
            <a:r>
              <a:rPr lang="fr-CH" dirty="0">
                <a:solidFill>
                  <a:srgbClr val="FF0000"/>
                </a:solidFill>
              </a:rPr>
              <a:t>71 démissions en fin d’année</a:t>
            </a:r>
          </a:p>
          <a:p>
            <a:pPr lvl="1"/>
            <a:r>
              <a:rPr lang="fr-CH" dirty="0"/>
              <a:t>32 démissions simples</a:t>
            </a:r>
          </a:p>
          <a:p>
            <a:pPr lvl="1"/>
            <a:r>
              <a:rPr lang="fr-CH" dirty="0"/>
              <a:t>5 passages en abonnement</a:t>
            </a:r>
          </a:p>
          <a:p>
            <a:pPr lvl="1"/>
            <a:r>
              <a:rPr lang="fr-CH" dirty="0"/>
              <a:t>6 départs de Genève et décès</a:t>
            </a:r>
          </a:p>
          <a:p>
            <a:pPr lvl="1"/>
            <a:r>
              <a:rPr lang="fr-CH" dirty="0"/>
              <a:t>29 exclusions pour non-paiement 2 ans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D8FFE2E-11A4-EF65-6BE5-DE7903DAC6D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CH" dirty="0"/>
              <a:t>Evolution membres + abonnements :</a:t>
            </a:r>
          </a:p>
          <a:p>
            <a:pPr lvl="1"/>
            <a:r>
              <a:rPr lang="fr-CH" dirty="0"/>
              <a:t>2019: 325</a:t>
            </a:r>
          </a:p>
          <a:p>
            <a:pPr lvl="1"/>
            <a:r>
              <a:rPr lang="fr-CH" dirty="0"/>
              <a:t>2020: 292</a:t>
            </a:r>
          </a:p>
          <a:p>
            <a:pPr lvl="1"/>
            <a:r>
              <a:rPr lang="fr-CH" dirty="0"/>
              <a:t>2021: 266</a:t>
            </a:r>
          </a:p>
          <a:p>
            <a:pPr lvl="1"/>
            <a:r>
              <a:rPr lang="fr-CH" dirty="0"/>
              <a:t>2022: 255</a:t>
            </a:r>
          </a:p>
          <a:p>
            <a:pPr lvl="1"/>
            <a:r>
              <a:rPr lang="fr-CH" dirty="0"/>
              <a:t>2023: 188 au 4 mars</a:t>
            </a:r>
          </a:p>
        </p:txBody>
      </p:sp>
    </p:spTree>
    <p:extLst>
      <p:ext uri="{BB962C8B-B14F-4D97-AF65-F5344CB8AC3E}">
        <p14:creationId xmlns:p14="http://schemas.microsoft.com/office/powerpoint/2010/main" val="12085311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10327A-80D9-448F-B1F6-2AD5FC8E35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/>
              <a:t>Budget 2023</a:t>
            </a:r>
            <a:endParaRPr lang="en-CH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55D37F6-4FA4-8C78-EFCF-4CCE4CC9409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H" dirty="0"/>
              <a:t>Charges</a:t>
            </a:r>
            <a:endParaRPr lang="en-CH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5B138A-01CD-4EC2-AC25-38526328489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>
              <a:tabLst>
                <a:tab pos="5473700" algn="r"/>
              </a:tabLst>
            </a:pPr>
            <a:r>
              <a:rPr lang="fr-CH" dirty="0"/>
              <a:t>Hors-Texte : 	4400.-</a:t>
            </a:r>
          </a:p>
          <a:p>
            <a:pPr>
              <a:tabLst>
                <a:tab pos="5473700" algn="r"/>
              </a:tabLst>
            </a:pPr>
            <a:r>
              <a:rPr lang="fr-CH" dirty="0"/>
              <a:t>Conférences, animations : 	1200.- </a:t>
            </a:r>
          </a:p>
          <a:p>
            <a:pPr>
              <a:tabLst>
                <a:tab pos="5473700" algn="r"/>
              </a:tabLst>
            </a:pPr>
            <a:r>
              <a:rPr lang="fr-CH" dirty="0"/>
              <a:t>Assemblée générale : 	400.-</a:t>
            </a:r>
          </a:p>
          <a:p>
            <a:pPr>
              <a:tabLst>
                <a:tab pos="5473700" algn="r"/>
              </a:tabLst>
            </a:pPr>
            <a:r>
              <a:rPr lang="fr-CH" dirty="0"/>
              <a:t>BiblioWeekend :	440.-</a:t>
            </a:r>
          </a:p>
          <a:p>
            <a:pPr>
              <a:tabLst>
                <a:tab pos="5473700" algn="r"/>
              </a:tabLst>
            </a:pPr>
            <a:r>
              <a:rPr lang="fr-CH" dirty="0"/>
              <a:t>Prix romand : 	150.-</a:t>
            </a:r>
          </a:p>
          <a:p>
            <a:pPr>
              <a:tabLst>
                <a:tab pos="5473700" algn="r"/>
              </a:tabLst>
            </a:pPr>
            <a:r>
              <a:rPr lang="fr-CH" dirty="0"/>
              <a:t>Administration, site web : 	450.-</a:t>
            </a:r>
          </a:p>
          <a:p>
            <a:pPr>
              <a:tabLst>
                <a:tab pos="5473700" algn="r"/>
              </a:tabLst>
            </a:pPr>
            <a:r>
              <a:rPr lang="fr-CH" dirty="0"/>
              <a:t>Frais de représentation :	250.-</a:t>
            </a:r>
          </a:p>
          <a:p>
            <a:pPr>
              <a:tabLst>
                <a:tab pos="5473700" algn="r"/>
              </a:tabLst>
            </a:pPr>
            <a:r>
              <a:rPr lang="fr-CH" dirty="0"/>
              <a:t>Collations comité : 	180.-</a:t>
            </a:r>
          </a:p>
          <a:p>
            <a:pPr>
              <a:tabLst>
                <a:tab pos="5473700" algn="r"/>
              </a:tabLst>
            </a:pPr>
            <a:r>
              <a:rPr lang="fr-CH" b="1" dirty="0"/>
              <a:t>Total: 	7470.-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64EBA92-FE7B-3096-2DC9-4FD2E5E08A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fr-CH" dirty="0"/>
              <a:t>Recettes</a:t>
            </a:r>
            <a:endParaRPr lang="en-CH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690A971-561E-CB41-5A29-84C89C8081E8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pPr>
              <a:tabLst>
                <a:tab pos="4746625" algn="r"/>
              </a:tabLst>
            </a:pPr>
            <a:r>
              <a:rPr lang="fr-CH" dirty="0"/>
              <a:t>Cotisations :	2200.-</a:t>
            </a:r>
          </a:p>
          <a:p>
            <a:pPr>
              <a:tabLst>
                <a:tab pos="4746625" algn="r"/>
              </a:tabLst>
            </a:pPr>
            <a:r>
              <a:rPr lang="fr-CH" dirty="0"/>
              <a:t>Abonnements HT :	930.-</a:t>
            </a:r>
          </a:p>
          <a:p>
            <a:pPr>
              <a:tabLst>
                <a:tab pos="4746625" algn="r"/>
              </a:tabLst>
            </a:pPr>
            <a:r>
              <a:rPr lang="fr-CH" dirty="0"/>
              <a:t>Sponsoring HT : 	1340.-</a:t>
            </a:r>
          </a:p>
          <a:p>
            <a:pPr>
              <a:tabLst>
                <a:tab pos="4746625" algn="r"/>
              </a:tabLst>
            </a:pPr>
            <a:r>
              <a:rPr lang="fr-CH" b="1" dirty="0"/>
              <a:t>Total :	4470.-</a:t>
            </a:r>
          </a:p>
          <a:p>
            <a:pPr>
              <a:tabLst>
                <a:tab pos="4746625" algn="r"/>
              </a:tabLst>
            </a:pPr>
            <a:endParaRPr lang="fr-CH" b="1" dirty="0"/>
          </a:p>
          <a:p>
            <a:pPr>
              <a:tabLst>
                <a:tab pos="4746625" algn="r"/>
              </a:tabLst>
            </a:pPr>
            <a:endParaRPr lang="fr-CH" b="1" dirty="0"/>
          </a:p>
          <a:p>
            <a:pPr>
              <a:tabLst>
                <a:tab pos="4746625" algn="r"/>
              </a:tabLst>
            </a:pPr>
            <a:endParaRPr lang="fr-CH" b="1" dirty="0"/>
          </a:p>
          <a:p>
            <a:pPr>
              <a:tabLst>
                <a:tab pos="4746625" algn="r"/>
              </a:tabLst>
            </a:pPr>
            <a:endParaRPr lang="fr-CH" b="1" dirty="0"/>
          </a:p>
          <a:p>
            <a:pPr>
              <a:tabLst>
                <a:tab pos="4746625" algn="r"/>
              </a:tabLst>
            </a:pPr>
            <a:r>
              <a:rPr lang="fr-CH" b="1" dirty="0">
                <a:solidFill>
                  <a:srgbClr val="FF0000"/>
                </a:solidFill>
              </a:rPr>
              <a:t>Déficit anticipé :	3000.- </a:t>
            </a:r>
          </a:p>
        </p:txBody>
      </p:sp>
    </p:spTree>
    <p:extLst>
      <p:ext uri="{BB962C8B-B14F-4D97-AF65-F5344CB8AC3E}">
        <p14:creationId xmlns:p14="http://schemas.microsoft.com/office/powerpoint/2010/main" val="22495492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0A89B16-ACC0-DCF1-0639-80F77DFEEA59}"/>
              </a:ext>
            </a:extLst>
          </p:cNvPr>
          <p:cNvSpPr/>
          <p:nvPr/>
        </p:nvSpPr>
        <p:spPr>
          <a:xfrm>
            <a:off x="5298510" y="1690688"/>
            <a:ext cx="1277654" cy="44862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H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610327A-80D9-448F-B1F6-2AD5FC8E35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/>
              <a:t>Fixation des cotisations 2023 et 2024</a:t>
            </a:r>
            <a:endParaRPr lang="en-CH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5B138A-01CD-4EC2-AC25-3852632848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  <a:tabLst>
                <a:tab pos="5022850" algn="ctr"/>
                <a:tab pos="6813550" algn="ctr"/>
                <a:tab pos="8605838" algn="ctr"/>
              </a:tabLst>
            </a:pPr>
            <a:r>
              <a:rPr lang="fr-CH" b="1" dirty="0"/>
              <a:t>Montants proposés	AGBD	</a:t>
            </a:r>
            <a:r>
              <a:rPr lang="fr-CH" b="1" dirty="0" err="1"/>
              <a:t>Bibliosuisse</a:t>
            </a:r>
            <a:r>
              <a:rPr lang="fr-CH" b="1" dirty="0"/>
              <a:t>	Total</a:t>
            </a:r>
          </a:p>
          <a:p>
            <a:pPr marL="0" indent="0">
              <a:buNone/>
              <a:tabLst>
                <a:tab pos="5022850" algn="ctr"/>
                <a:tab pos="6813550" algn="ctr"/>
                <a:tab pos="8605838" algn="ctr"/>
              </a:tabLst>
            </a:pPr>
            <a:r>
              <a:rPr lang="fr-CH" dirty="0"/>
              <a:t>2023 :</a:t>
            </a:r>
          </a:p>
          <a:p>
            <a:pPr marL="457200" lvl="1" indent="-457200">
              <a:spcBef>
                <a:spcPts val="1000"/>
              </a:spcBef>
              <a:tabLst>
                <a:tab pos="5022850" algn="ctr"/>
                <a:tab pos="6813550" algn="ctr"/>
                <a:tab pos="8605838" algn="ctr"/>
              </a:tabLst>
            </a:pPr>
            <a:r>
              <a:rPr lang="fr-CH" sz="2800" dirty="0"/>
              <a:t>Membres actifs : 	20.-	100.-	120.-</a:t>
            </a:r>
          </a:p>
          <a:p>
            <a:pPr marL="457200" lvl="1" indent="-457200">
              <a:spcBef>
                <a:spcPts val="1000"/>
              </a:spcBef>
              <a:tabLst>
                <a:tab pos="5022850" algn="ctr"/>
                <a:tab pos="6813550" algn="ctr"/>
                <a:tab pos="8605838" algn="ctr"/>
              </a:tabLst>
            </a:pPr>
            <a:r>
              <a:rPr lang="fr-CH" sz="2800" dirty="0"/>
              <a:t>AVS : 	20.-	50.-	70.-</a:t>
            </a:r>
          </a:p>
          <a:p>
            <a:pPr marL="457200" lvl="1" indent="-457200">
              <a:spcBef>
                <a:spcPts val="1000"/>
              </a:spcBef>
              <a:tabLst>
                <a:tab pos="5022850" algn="ctr"/>
                <a:tab pos="6813550" algn="ctr"/>
                <a:tab pos="8605838" algn="ctr"/>
              </a:tabLst>
            </a:pPr>
            <a:r>
              <a:rPr lang="fr-CH" sz="2800" dirty="0"/>
              <a:t>Chômage, études : 	0.-	50.-	50.-</a:t>
            </a:r>
          </a:p>
          <a:p>
            <a:pPr marL="457200" lvl="1" indent="-457200">
              <a:spcBef>
                <a:spcPts val="1000"/>
              </a:spcBef>
              <a:tabLst>
                <a:tab pos="5022850" algn="ctr"/>
                <a:tab pos="6813550" algn="ctr"/>
                <a:tab pos="8605838" algn="ctr"/>
              </a:tabLst>
            </a:pPr>
            <a:endParaRPr lang="fr-CH" sz="2800" dirty="0"/>
          </a:p>
          <a:p>
            <a:pPr marL="0" lvl="1" indent="0">
              <a:spcBef>
                <a:spcPts val="1000"/>
              </a:spcBef>
              <a:buNone/>
              <a:tabLst>
                <a:tab pos="5022850" algn="ctr"/>
                <a:tab pos="6813550" algn="ctr"/>
                <a:tab pos="8605838" algn="ctr"/>
              </a:tabLst>
            </a:pPr>
            <a:r>
              <a:rPr lang="fr-CH" sz="2800" dirty="0"/>
              <a:t>2024 :</a:t>
            </a:r>
          </a:p>
          <a:p>
            <a:pPr marL="457200" lvl="1" indent="-457200">
              <a:spcBef>
                <a:spcPts val="1000"/>
              </a:spcBef>
              <a:tabLst>
                <a:tab pos="5022850" algn="ctr"/>
                <a:tab pos="6813550" algn="ctr"/>
                <a:tab pos="8605838" algn="ctr"/>
              </a:tabLst>
            </a:pPr>
            <a:r>
              <a:rPr lang="fr-CH" sz="2800" dirty="0"/>
              <a:t>Membres actifs :	40.-	100.-	140.-</a:t>
            </a:r>
          </a:p>
          <a:p>
            <a:pPr marL="457200" lvl="1" indent="-457200">
              <a:spcBef>
                <a:spcPts val="1000"/>
              </a:spcBef>
              <a:tabLst>
                <a:tab pos="5022850" algn="ctr"/>
                <a:tab pos="6813550" algn="ctr"/>
                <a:tab pos="8605838" algn="ctr"/>
              </a:tabLst>
            </a:pPr>
            <a:r>
              <a:rPr lang="fr-CH" sz="2800" dirty="0"/>
              <a:t>AVS, chômage :	20.-	50.-	70.-</a:t>
            </a:r>
          </a:p>
          <a:p>
            <a:pPr marL="457200" lvl="1" indent="-457200">
              <a:spcBef>
                <a:spcPts val="1000"/>
              </a:spcBef>
              <a:tabLst>
                <a:tab pos="5022850" algn="ctr"/>
                <a:tab pos="6813550" algn="ctr"/>
                <a:tab pos="8605838" algn="ctr"/>
              </a:tabLst>
            </a:pPr>
            <a:r>
              <a:rPr lang="fr-CH" sz="2800" dirty="0"/>
              <a:t>Études :	0.-	50.-	50.-</a:t>
            </a:r>
          </a:p>
        </p:txBody>
      </p:sp>
    </p:spTree>
    <p:extLst>
      <p:ext uri="{BB962C8B-B14F-4D97-AF65-F5344CB8AC3E}">
        <p14:creationId xmlns:p14="http://schemas.microsoft.com/office/powerpoint/2010/main" val="6508811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8D3B02-6E48-4FF1-8865-F52EBD7489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Divers et interventions de </a:t>
            </a:r>
            <a:r>
              <a:rPr lang="en-GB" dirty="0" err="1"/>
              <a:t>membres</a:t>
            </a:r>
            <a:endParaRPr lang="fr-CH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829C88-6043-4A56-853B-13B756E92C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6435356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C9188B-8C66-45E0-9F31-194CB29CA8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/>
              <a:t>Bienvenue !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CA14DA67-A920-4697-BC44-DB3477A7D2D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PV : Noyan Kayak</a:t>
            </a:r>
          </a:p>
          <a:p>
            <a:endParaRPr lang="en-GB" dirty="0"/>
          </a:p>
          <a:p>
            <a:r>
              <a:rPr lang="en-GB" dirty="0" err="1"/>
              <a:t>Excusé·e·s</a:t>
            </a:r>
            <a:r>
              <a:rPr lang="en-GB" dirty="0"/>
              <a:t> : </a:t>
            </a:r>
          </a:p>
          <a:p>
            <a:pPr lvl="1"/>
            <a:r>
              <a:rPr lang="en-GB" dirty="0"/>
              <a:t>Marie-Claude </a:t>
            </a:r>
            <a:r>
              <a:rPr lang="en-GB" dirty="0" err="1"/>
              <a:t>Troehler</a:t>
            </a:r>
            <a:endParaRPr lang="en-GB" dirty="0"/>
          </a:p>
          <a:p>
            <a:pPr lvl="1"/>
            <a:r>
              <a:rPr lang="en-GB" dirty="0" err="1"/>
              <a:t>Danièle</a:t>
            </a:r>
            <a:r>
              <a:rPr lang="en-GB" dirty="0"/>
              <a:t> Tosi</a:t>
            </a:r>
          </a:p>
          <a:p>
            <a:pPr lvl="1"/>
            <a:r>
              <a:rPr lang="en-GB" dirty="0"/>
              <a:t>Natacha </a:t>
            </a:r>
            <a:r>
              <a:rPr lang="en-GB" dirty="0" err="1"/>
              <a:t>Bossi</a:t>
            </a:r>
            <a:endParaRPr lang="en-GB" dirty="0"/>
          </a:p>
          <a:p>
            <a:pPr lvl="1"/>
            <a:r>
              <a:rPr lang="en-GB" dirty="0"/>
              <a:t>Jean-Philippe </a:t>
            </a:r>
            <a:r>
              <a:rPr lang="en-GB" dirty="0" err="1"/>
              <a:t>Accart</a:t>
            </a:r>
            <a:endParaRPr lang="en-GB" dirty="0"/>
          </a:p>
          <a:p>
            <a:pPr lvl="1"/>
            <a:endParaRPr lang="fr-CH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18BC92-8611-4106-9287-B4AF6845DC2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r-CH" dirty="0"/>
              <a:t>Ordre du jour :</a:t>
            </a:r>
          </a:p>
          <a:p>
            <a:pPr marL="457200" indent="-457200">
              <a:buFont typeface="+mj-lt"/>
              <a:buAutoNum type="arabicPeriod"/>
            </a:pPr>
            <a:r>
              <a:rPr lang="fr-CH" dirty="0"/>
              <a:t>Accueil (Raphaël Grolimund)</a:t>
            </a:r>
          </a:p>
          <a:p>
            <a:pPr marL="457200" indent="-457200">
              <a:buFont typeface="+mj-lt"/>
              <a:buAutoNum type="arabicPeriod"/>
            </a:pPr>
            <a:r>
              <a:rPr lang="fr-CH" dirty="0"/>
              <a:t>Approbation du procès-verbal de la 50e Assemblée générale</a:t>
            </a:r>
          </a:p>
          <a:p>
            <a:pPr marL="457200" indent="-457200">
              <a:buFont typeface="+mj-lt"/>
              <a:buAutoNum type="arabicPeriod"/>
            </a:pPr>
            <a:r>
              <a:rPr lang="fr-CH" dirty="0"/>
              <a:t>Rapport d’activité 2022 et projets pour 2023 (comité)</a:t>
            </a:r>
          </a:p>
          <a:p>
            <a:pPr marL="457200" indent="-457200">
              <a:buFont typeface="+mj-lt"/>
              <a:buAutoNum type="arabicPeriod"/>
            </a:pPr>
            <a:r>
              <a:rPr lang="fr-CH" dirty="0"/>
              <a:t>Comptes et budget (Guillaume Pasquier)</a:t>
            </a:r>
          </a:p>
          <a:p>
            <a:pPr marL="457200" indent="-457200">
              <a:buFont typeface="+mj-lt"/>
              <a:buAutoNum type="arabicPeriod"/>
            </a:pPr>
            <a:r>
              <a:rPr lang="fr-CH" dirty="0"/>
              <a:t>Élections au comité</a:t>
            </a:r>
          </a:p>
          <a:p>
            <a:pPr marL="457200" indent="-457200">
              <a:buFont typeface="+mj-lt"/>
              <a:buAutoNum type="arabicPeriod"/>
            </a:pPr>
            <a:r>
              <a:rPr lang="fr-CH" dirty="0"/>
              <a:t>Divers et propositions individuelles</a:t>
            </a:r>
          </a:p>
        </p:txBody>
      </p:sp>
    </p:spTree>
    <p:extLst>
      <p:ext uri="{BB962C8B-B14F-4D97-AF65-F5344CB8AC3E}">
        <p14:creationId xmlns:p14="http://schemas.microsoft.com/office/powerpoint/2010/main" val="35315967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E7ACC4-9565-4B0B-8751-8041DA5FAA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/>
              <a:t>Elections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BD3385-547E-4DBC-BDFD-A653A332B9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H" b="1" dirty="0"/>
              <a:t>Elections au comité (3+ membres)</a:t>
            </a:r>
          </a:p>
          <a:p>
            <a:pPr lvl="1"/>
            <a:r>
              <a:rPr lang="fr-CH" dirty="0"/>
              <a:t>Eloïse </a:t>
            </a:r>
            <a:r>
              <a:rPr lang="fr-CH" dirty="0" err="1"/>
              <a:t>Morisod</a:t>
            </a:r>
            <a:r>
              <a:rPr lang="fr-CH" dirty="0"/>
              <a:t>, </a:t>
            </a:r>
            <a:r>
              <a:rPr lang="fr-CH" dirty="0" err="1"/>
              <a:t>Noyan</a:t>
            </a:r>
            <a:r>
              <a:rPr lang="fr-CH" dirty="0"/>
              <a:t> Kayak et Guillaume Pasquier poursuivent leur mandat.</a:t>
            </a:r>
          </a:p>
          <a:p>
            <a:pPr lvl="1"/>
            <a:r>
              <a:rPr lang="fr-CH" dirty="0"/>
              <a:t>Raphaël </a:t>
            </a:r>
            <a:r>
              <a:rPr lang="fr-CH" dirty="0" err="1"/>
              <a:t>Grolimund</a:t>
            </a:r>
            <a:r>
              <a:rPr lang="fr-CH" dirty="0"/>
              <a:t> se représente.</a:t>
            </a:r>
          </a:p>
          <a:p>
            <a:pPr lvl="1"/>
            <a:r>
              <a:rPr lang="fr-CH" dirty="0"/>
              <a:t>Et vous ?</a:t>
            </a:r>
          </a:p>
          <a:p>
            <a:endParaRPr lang="fr-CH" dirty="0"/>
          </a:p>
          <a:p>
            <a:r>
              <a:rPr lang="fr-CH" b="1" dirty="0"/>
              <a:t>Election à la présidence</a:t>
            </a:r>
          </a:p>
        </p:txBody>
      </p:sp>
    </p:spTree>
    <p:extLst>
      <p:ext uri="{BB962C8B-B14F-4D97-AF65-F5344CB8AC3E}">
        <p14:creationId xmlns:p14="http://schemas.microsoft.com/office/powerpoint/2010/main" val="17264838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FBA359-A97B-4D34-84E4-823D5F87A8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/>
              <a:t>Clôture de l’assemblée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A49BF2-C31B-4D10-B188-96BA693DDB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CH" dirty="0">
                <a:sym typeface="Wingdings" panose="05000000000000000000" pitchFamily="2" charset="2"/>
              </a:rPr>
              <a:t>Merci de votre présence ! </a:t>
            </a:r>
          </a:p>
          <a:p>
            <a:pPr marL="0" indent="0">
              <a:buNone/>
            </a:pPr>
            <a:r>
              <a:rPr lang="fr-CH" dirty="0">
                <a:sym typeface="Wingdings" panose="05000000000000000000" pitchFamily="2" charset="2"/>
              </a:rPr>
              <a:t>Place à la verrée.</a:t>
            </a:r>
            <a:endParaRPr lang="fr-CH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B0E7E5D-D5D2-4FC7-A93A-37D111B52AD8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4460" y="4384199"/>
            <a:ext cx="7703080" cy="1524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22772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F034D6-5022-4707-859D-AC55CF1C78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/>
              <a:t>Approbation des PV des AG 2022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BA512D-9DB7-4932-A44F-9355C99849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34168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r-CH" dirty="0"/>
              <a:t>AG du 1</a:t>
            </a:r>
            <a:r>
              <a:rPr lang="fr-CH" baseline="30000" dirty="0"/>
              <a:t>er</a:t>
            </a:r>
            <a:r>
              <a:rPr lang="fr-CH" dirty="0"/>
              <a:t> février 2022</a:t>
            </a:r>
          </a:p>
          <a:p>
            <a:pPr marL="0" indent="0">
              <a:buNone/>
            </a:pPr>
            <a:endParaRPr lang="fr-CH" dirty="0"/>
          </a:p>
          <a:p>
            <a:pPr marL="0" indent="0">
              <a:buNone/>
            </a:pPr>
            <a:r>
              <a:rPr lang="fr-CH" dirty="0"/>
              <a:t>AG extraordinaire du 15 février 2022</a:t>
            </a:r>
          </a:p>
          <a:p>
            <a:pPr marL="0" indent="0">
              <a:buNone/>
            </a:pPr>
            <a:endParaRPr lang="fr-CH" dirty="0"/>
          </a:p>
          <a:p>
            <a:pPr marL="0" indent="0">
              <a:buNone/>
            </a:pPr>
            <a:r>
              <a:rPr lang="fr-CH" dirty="0"/>
              <a:t>AG extraordinaire du 15 novembre 2022</a:t>
            </a:r>
          </a:p>
          <a:p>
            <a:pPr marL="0" indent="0">
              <a:buNone/>
            </a:pPr>
            <a:endParaRPr lang="fr-CH" dirty="0"/>
          </a:p>
          <a:p>
            <a:pPr marL="0" indent="0">
              <a:buNone/>
            </a:pPr>
            <a:r>
              <a:rPr lang="fr-CH" i="1" dirty="0"/>
              <a:t>disponibles sur </a:t>
            </a:r>
            <a:r>
              <a:rPr lang="fr-CH" i="1" dirty="0">
                <a:hlinkClick r:id="rId2"/>
              </a:rPr>
              <a:t>https://www.agbd.ch/association/assemblee-generale/</a:t>
            </a:r>
            <a:r>
              <a:rPr lang="fr-CH" i="1" dirty="0"/>
              <a:t> </a:t>
            </a:r>
          </a:p>
          <a:p>
            <a:pPr marL="0" indent="0">
              <a:buNone/>
            </a:pP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7108635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A10D11-4DE5-4711-8534-9BFA096368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/>
              <a:t>Rapport annuel 2022</a:t>
            </a:r>
          </a:p>
        </p:txBody>
      </p:sp>
    </p:spTree>
    <p:extLst>
      <p:ext uri="{BB962C8B-B14F-4D97-AF65-F5344CB8AC3E}">
        <p14:creationId xmlns:p14="http://schemas.microsoft.com/office/powerpoint/2010/main" val="22389294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87695D-F616-46C7-B697-133FB61F59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/>
              <a:t>Rapport annuel : comité 2022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F9F49D-33E7-4ABE-9335-27E1C2C493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CH" b="1" dirty="0"/>
              <a:t>Raphaël </a:t>
            </a:r>
            <a:r>
              <a:rPr lang="fr-CH" b="1" dirty="0" err="1"/>
              <a:t>Grolimund</a:t>
            </a:r>
            <a:r>
              <a:rPr lang="fr-CH" b="1" dirty="0"/>
              <a:t> </a:t>
            </a:r>
            <a:r>
              <a:rPr lang="fr-CH" dirty="0"/>
              <a:t>– présidence, Hors-Texte, Prix romand de bibliothéconomie.</a:t>
            </a:r>
            <a:br>
              <a:rPr lang="fr-CH" dirty="0"/>
            </a:br>
            <a:r>
              <a:rPr lang="fr-CH" dirty="0"/>
              <a:t>(fin de mandat, candidat à réélection)</a:t>
            </a:r>
          </a:p>
          <a:p>
            <a:r>
              <a:rPr lang="fr-CH" b="1" dirty="0"/>
              <a:t>Guillaume Pasquier </a:t>
            </a:r>
            <a:r>
              <a:rPr lang="fr-CH" dirty="0"/>
              <a:t>– comptabilité, gestion des membres, </a:t>
            </a:r>
            <a:br>
              <a:rPr lang="fr-CH" dirty="0"/>
            </a:br>
            <a:r>
              <a:rPr lang="fr-CH" dirty="0"/>
              <a:t>accès numériques, web &amp; réseaux sociaux.</a:t>
            </a:r>
          </a:p>
          <a:p>
            <a:r>
              <a:rPr lang="fr-CH" b="1" dirty="0"/>
              <a:t>Eloïse </a:t>
            </a:r>
            <a:r>
              <a:rPr lang="fr-CH" b="1" dirty="0" err="1"/>
              <a:t>Morisod</a:t>
            </a:r>
            <a:r>
              <a:rPr lang="fr-CH" b="1" dirty="0"/>
              <a:t> </a:t>
            </a:r>
            <a:r>
              <a:rPr lang="fr-CH" dirty="0"/>
              <a:t>– courrier, animations. </a:t>
            </a:r>
            <a:br>
              <a:rPr lang="fr-CH" dirty="0"/>
            </a:br>
            <a:r>
              <a:rPr lang="fr-CH" dirty="0"/>
              <a:t>(membre en soutien du comité depuis août, élue en novembre) </a:t>
            </a:r>
          </a:p>
          <a:p>
            <a:r>
              <a:rPr lang="fr-CH" b="1" dirty="0" err="1"/>
              <a:t>Noyan</a:t>
            </a:r>
            <a:r>
              <a:rPr lang="fr-CH" b="1" dirty="0"/>
              <a:t> Kayak </a:t>
            </a:r>
            <a:r>
              <a:rPr lang="fr-CH" dirty="0"/>
              <a:t>– état des lieux, courrier, animations. </a:t>
            </a:r>
            <a:br>
              <a:rPr lang="fr-CH" dirty="0"/>
            </a:br>
            <a:r>
              <a:rPr lang="fr-CH" dirty="0"/>
              <a:t>(membre en soutien du comité depuis juin, élu en novembre)</a:t>
            </a:r>
          </a:p>
          <a:p>
            <a:r>
              <a:rPr lang="fr-CH" b="1" dirty="0"/>
              <a:t>Pierre </a:t>
            </a:r>
            <a:r>
              <a:rPr lang="fr-CH" b="1" dirty="0" err="1"/>
              <a:t>Boillat</a:t>
            </a:r>
            <a:r>
              <a:rPr lang="fr-CH" b="1" dirty="0"/>
              <a:t> </a:t>
            </a:r>
            <a:r>
              <a:rPr lang="fr-CH" dirty="0"/>
              <a:t>– animations, communication. </a:t>
            </a:r>
            <a:br>
              <a:rPr lang="fr-CH" dirty="0"/>
            </a:br>
            <a:r>
              <a:rPr lang="fr-CH" dirty="0"/>
              <a:t>(membre en soutien du comité depuis juin)</a:t>
            </a:r>
          </a:p>
        </p:txBody>
      </p:sp>
    </p:spTree>
    <p:extLst>
      <p:ext uri="{BB962C8B-B14F-4D97-AF65-F5344CB8AC3E}">
        <p14:creationId xmlns:p14="http://schemas.microsoft.com/office/powerpoint/2010/main" val="34647043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F878BF-81B5-4077-8136-5586E36023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/>
              <a:t>Rapport annuel : animations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BBD904-6B12-4A99-91B5-14170C6F17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H" dirty="0"/>
              <a:t>26 février : Visite de la Fondation Bodmer.</a:t>
            </a:r>
          </a:p>
          <a:p>
            <a:r>
              <a:rPr lang="fr-CH" dirty="0"/>
              <a:t>5 juillet : Présentation du prix </a:t>
            </a:r>
            <a:r>
              <a:rPr lang="fr-CH" dirty="0" err="1"/>
              <a:t>Bachelor</a:t>
            </a:r>
            <a:r>
              <a:rPr lang="fr-CH" dirty="0"/>
              <a:t> 2020 par Marianne </a:t>
            </a:r>
            <a:r>
              <a:rPr lang="fr-CH" dirty="0" err="1"/>
              <a:t>Cheneval</a:t>
            </a:r>
            <a:r>
              <a:rPr lang="fr-CH" dirty="0"/>
              <a:t>.</a:t>
            </a:r>
          </a:p>
          <a:p>
            <a:r>
              <a:rPr lang="fr-CH" dirty="0"/>
              <a:t>29 septembre : Conférence au CAS pour une bibliothèque et un musée dédiés à la montagne à Genève.</a:t>
            </a:r>
          </a:p>
          <a:p>
            <a:r>
              <a:rPr lang="fr-CH" dirty="0"/>
              <a:t>3 novembre : Vernissage de Hors-Texte à La Réplique.</a:t>
            </a:r>
          </a:p>
          <a:p>
            <a:r>
              <a:rPr lang="fr-CH" dirty="0"/>
              <a:t>12 décembre : 50 ans de l’AGBD au </a:t>
            </a:r>
            <a:r>
              <a:rPr lang="fr-CH" dirty="0" err="1"/>
              <a:t>GamMAH</a:t>
            </a:r>
            <a:r>
              <a:rPr lang="fr-CH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217320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E8F814-0CA5-47AF-A02E-57065DEC88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/>
              <a:t>Rapport annuel : relations extérieures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508979-1E33-4181-AC51-B9ED0FA304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CH" b="1" dirty="0"/>
              <a:t>Associations internationales</a:t>
            </a:r>
          </a:p>
          <a:p>
            <a:pPr lvl="1"/>
            <a:r>
              <a:rPr lang="fr-CH" dirty="0"/>
              <a:t>L’AGBD a renouvelé son adhésion à l’AIFBD et à l’IFLA pour 2022.</a:t>
            </a:r>
          </a:p>
          <a:p>
            <a:pPr lvl="1"/>
            <a:r>
              <a:rPr lang="fr-CH" dirty="0"/>
              <a:t>Deux membres au congrès IFLA WLIC &amp; discussions avec CIFBD &amp; AIFBD.</a:t>
            </a:r>
          </a:p>
          <a:p>
            <a:pPr lvl="1"/>
            <a:r>
              <a:rPr lang="fr-CH" dirty="0"/>
              <a:t>Adhésions résiliées pour 2023, suite à l’adhésion à </a:t>
            </a:r>
            <a:r>
              <a:rPr lang="fr-CH" dirty="0" err="1"/>
              <a:t>Bibliosuisse</a:t>
            </a:r>
            <a:r>
              <a:rPr lang="fr-CH" dirty="0"/>
              <a:t> </a:t>
            </a:r>
            <a:br>
              <a:rPr lang="fr-CH" dirty="0"/>
            </a:br>
            <a:r>
              <a:rPr lang="fr-CH" dirty="0"/>
              <a:t>(membres collectifs à travers la faîtière).</a:t>
            </a:r>
          </a:p>
          <a:p>
            <a:endParaRPr lang="fr-CH" b="1" dirty="0"/>
          </a:p>
          <a:p>
            <a:pPr marL="0" indent="0">
              <a:buNone/>
            </a:pPr>
            <a:r>
              <a:rPr lang="fr-CH" b="1" dirty="0"/>
              <a:t>Associations suisses</a:t>
            </a:r>
          </a:p>
          <a:p>
            <a:pPr lvl="1"/>
            <a:r>
              <a:rPr lang="fr-CH" dirty="0"/>
              <a:t>Réunions inter-associations.</a:t>
            </a:r>
          </a:p>
          <a:p>
            <a:pPr lvl="1"/>
            <a:r>
              <a:rPr lang="fr-CH" dirty="0"/>
              <a:t>Bibliosuisse: participation à l’organisation du 2</a:t>
            </a:r>
            <a:r>
              <a:rPr lang="fr-CH" baseline="30000" dirty="0"/>
              <a:t>e</a:t>
            </a:r>
            <a:r>
              <a:rPr lang="fr-CH" dirty="0"/>
              <a:t> BiblioWeekend.</a:t>
            </a:r>
          </a:p>
          <a:p>
            <a:pPr lvl="1"/>
            <a:r>
              <a:rPr lang="fr-CH" dirty="0"/>
              <a:t>Prix romand de bibliothéconomie </a:t>
            </a:r>
            <a:r>
              <a:rPr lang="fr-CH" dirty="0" err="1"/>
              <a:t>Bachelor</a:t>
            </a:r>
            <a:r>
              <a:rPr lang="fr-CH" dirty="0"/>
              <a:t> (pas de prix Master).</a:t>
            </a:r>
          </a:p>
          <a:p>
            <a:endParaRPr lang="fr-CH" b="1" dirty="0"/>
          </a:p>
        </p:txBody>
      </p:sp>
    </p:spTree>
    <p:extLst>
      <p:ext uri="{BB962C8B-B14F-4D97-AF65-F5344CB8AC3E}">
        <p14:creationId xmlns:p14="http://schemas.microsoft.com/office/powerpoint/2010/main" val="1924786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F878BF-81B5-4077-8136-5586E36023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6756967" cy="1325563"/>
          </a:xfrm>
        </p:spPr>
        <p:txBody>
          <a:bodyPr/>
          <a:lstStyle/>
          <a:p>
            <a:r>
              <a:rPr lang="fr-CH" dirty="0"/>
              <a:t>Rapport annuel : Hors-Texte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BBD904-6B12-4A99-91B5-14170C6F17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502742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CH" b="1" dirty="0"/>
              <a:t>Equipe 2021-2022</a:t>
            </a:r>
          </a:p>
          <a:p>
            <a:pPr lvl="1"/>
            <a:r>
              <a:rPr lang="fr-CH" dirty="0"/>
              <a:t>Ange Bisso, Rachel Lorente, Coline Monnet, Chloé Oberlin, Jessica </a:t>
            </a:r>
            <a:r>
              <a:rPr lang="fr-CH" dirty="0" err="1"/>
              <a:t>Viqueira</a:t>
            </a:r>
            <a:r>
              <a:rPr lang="fr-CH" dirty="0"/>
              <a:t>.</a:t>
            </a:r>
          </a:p>
          <a:p>
            <a:pPr lvl="1"/>
            <a:r>
              <a:rPr lang="fr-CH" dirty="0"/>
              <a:t>N° 122 – La veille</a:t>
            </a:r>
          </a:p>
          <a:p>
            <a:pPr lvl="1"/>
            <a:r>
              <a:rPr lang="fr-CH" dirty="0"/>
              <a:t>N° 123 – Bibliothèques d’avenir</a:t>
            </a:r>
          </a:p>
          <a:p>
            <a:pPr lvl="1"/>
            <a:endParaRPr lang="fr-CH" dirty="0"/>
          </a:p>
          <a:p>
            <a:pPr marL="0" indent="0">
              <a:buNone/>
            </a:pPr>
            <a:r>
              <a:rPr lang="fr-CH" b="1" dirty="0"/>
              <a:t>Équipe 2022-2023</a:t>
            </a:r>
          </a:p>
          <a:p>
            <a:pPr lvl="1"/>
            <a:r>
              <a:rPr lang="fr-CH" dirty="0"/>
              <a:t>Raquel Abreu Teixeira, Pedro Afonso Bento, Larissa Antille, Lisandra De Jesus, Lisa Ferreira, Théo Frauchiger, Sarah Kroo, Achille </a:t>
            </a:r>
            <a:r>
              <a:rPr lang="fr-CH" dirty="0" err="1"/>
              <a:t>Wagnieres</a:t>
            </a:r>
            <a:r>
              <a:rPr lang="fr-CH" dirty="0"/>
              <a:t>.</a:t>
            </a:r>
          </a:p>
          <a:p>
            <a:pPr lvl="1"/>
            <a:r>
              <a:rPr lang="fr-CH" dirty="0"/>
              <a:t>N° 124 – La transition numérique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36E23E50-1570-4E64-AF28-9073DDFC26F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7444" y="0"/>
            <a:ext cx="483455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98513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922E08-6EB3-407B-8162-A779BD8448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/>
              <a:t>RA : Prix romand en bibliothéconomie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8DE4C0-66FC-4366-9C8F-8748D47DFB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CH" b="1" dirty="0"/>
              <a:t>Prix </a:t>
            </a:r>
            <a:r>
              <a:rPr lang="fr-CH" b="1" dirty="0" err="1"/>
              <a:t>bachelor</a:t>
            </a:r>
            <a:r>
              <a:rPr lang="fr-CH" b="1" dirty="0"/>
              <a:t> à Agnès Küpfer et Nadia Brandt-dit-</a:t>
            </a:r>
            <a:r>
              <a:rPr lang="fr-CH" b="1" dirty="0" err="1"/>
              <a:t>Grieurin</a:t>
            </a:r>
            <a:r>
              <a:rPr lang="fr-CH" b="1" dirty="0"/>
              <a:t> pour</a:t>
            </a:r>
            <a:br>
              <a:rPr lang="fr-CH" dirty="0"/>
            </a:br>
            <a:r>
              <a:rPr lang="fr-CH" i="1" dirty="0"/>
              <a:t>«Politique documentaire et durabilité : formalisation des pratiques à </a:t>
            </a:r>
            <a:r>
              <a:rPr lang="fr-CH" i="1" dirty="0" err="1"/>
              <a:t>Bibliomedia</a:t>
            </a:r>
            <a:r>
              <a:rPr lang="fr-CH" i="1" dirty="0"/>
              <a:t> Lausanne»</a:t>
            </a:r>
          </a:p>
          <a:p>
            <a:endParaRPr lang="fr-CH" dirty="0"/>
          </a:p>
          <a:p>
            <a:pPr marL="0" indent="0">
              <a:buNone/>
            </a:pPr>
            <a:r>
              <a:rPr lang="fr-CH" dirty="0"/>
              <a:t>En 2022, </a:t>
            </a:r>
            <a:r>
              <a:rPr lang="fr-CH" dirty="0" err="1"/>
              <a:t>BiblioNeuchâtel</a:t>
            </a:r>
            <a:r>
              <a:rPr lang="fr-CH" dirty="0"/>
              <a:t> a rejoint les associations distribuant le prix romand de bibliothéconomie.</a:t>
            </a:r>
          </a:p>
          <a:p>
            <a:pPr marL="0" indent="0">
              <a:buNone/>
            </a:pPr>
            <a:r>
              <a:rPr lang="fr-CH" dirty="0"/>
              <a:t>En 2023, le prix romand de bibliothéconomie et le prix </a:t>
            </a:r>
            <a:r>
              <a:rPr lang="fr-CH" dirty="0" err="1"/>
              <a:t>Biblioromandie</a:t>
            </a:r>
            <a:r>
              <a:rPr lang="fr-CH" dirty="0"/>
              <a:t> fusionnent pour ne faire plus qu’un. </a:t>
            </a:r>
          </a:p>
        </p:txBody>
      </p:sp>
    </p:spTree>
    <p:extLst>
      <p:ext uri="{BB962C8B-B14F-4D97-AF65-F5344CB8AC3E}">
        <p14:creationId xmlns:p14="http://schemas.microsoft.com/office/powerpoint/2010/main" val="37813591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1097</Words>
  <Application>Microsoft Office PowerPoint</Application>
  <PresentationFormat>Widescreen</PresentationFormat>
  <Paragraphs>174</Paragraphs>
  <Slides>21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Calibri</vt:lpstr>
      <vt:lpstr>Calibri Light</vt:lpstr>
      <vt:lpstr>Office Theme</vt:lpstr>
      <vt:lpstr>Assemblée générale 2023  de l’AGBD</vt:lpstr>
      <vt:lpstr>Bienvenue !</vt:lpstr>
      <vt:lpstr>Approbation des PV des AG 2022</vt:lpstr>
      <vt:lpstr>Rapport annuel 2022</vt:lpstr>
      <vt:lpstr>Rapport annuel : comité 2022</vt:lpstr>
      <vt:lpstr>Rapport annuel : animations</vt:lpstr>
      <vt:lpstr>Rapport annuel : relations extérieures</vt:lpstr>
      <vt:lpstr>Rapport annuel : Hors-Texte</vt:lpstr>
      <vt:lpstr>RA : Prix romand en bibliothéconomie</vt:lpstr>
      <vt:lpstr>Activités début 2023</vt:lpstr>
      <vt:lpstr>Finances et membres</vt:lpstr>
      <vt:lpstr>PowerPoint Presentation</vt:lpstr>
      <vt:lpstr>PowerPoint Presentation</vt:lpstr>
      <vt:lpstr>PowerPoint Presentation</vt:lpstr>
      <vt:lpstr>Rapport des vérificateurs de comptes</vt:lpstr>
      <vt:lpstr>Membres 2022</vt:lpstr>
      <vt:lpstr>Budget 2023</vt:lpstr>
      <vt:lpstr>Fixation des cotisations 2023 et 2024</vt:lpstr>
      <vt:lpstr>Divers et interventions de membres</vt:lpstr>
      <vt:lpstr>Elections</vt:lpstr>
      <vt:lpstr>Clôture de l’assemblée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Guillaume Pasquier</dc:creator>
  <cp:lastModifiedBy>Guillaume</cp:lastModifiedBy>
  <cp:revision>119</cp:revision>
  <dcterms:created xsi:type="dcterms:W3CDTF">2021-02-18T17:54:32Z</dcterms:created>
  <dcterms:modified xsi:type="dcterms:W3CDTF">2023-03-14T08:08:58Z</dcterms:modified>
</cp:coreProperties>
</file>